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66" r:id="rId3"/>
    <p:sldId id="265" r:id="rId4"/>
    <p:sldId id="260" r:id="rId5"/>
    <p:sldId id="261" r:id="rId6"/>
    <p:sldId id="264" r:id="rId7"/>
    <p:sldId id="262" r:id="rId8"/>
    <p:sldId id="267" r:id="rId9"/>
    <p:sldId id="268" r:id="rId10"/>
    <p:sldId id="263" r:id="rId11"/>
    <p:sldId id="269" r:id="rId12"/>
    <p:sldId id="270" r:id="rId13"/>
    <p:sldId id="271" r:id="rId14"/>
    <p:sldId id="272" r:id="rId15"/>
    <p:sldId id="273" r:id="rId16"/>
    <p:sldId id="274" r:id="rId17"/>
    <p:sldId id="275" r:id="rId18"/>
  </p:sldIdLst>
  <p:sldSz cx="12192000" cy="6858000"/>
  <p:notesSz cx="6858000" cy="9144000"/>
  <p:embeddedFontLst>
    <p:embeddedFont>
      <p:font typeface="CMU Serif" panose="02000603000000000000" pitchFamily="2" charset="0"/>
      <p:regular r:id="rId20"/>
      <p:italic r:id="rId21"/>
    </p:embeddedFont>
    <p:embeddedFont>
      <p:font typeface="Figtree" panose="02010600030101010101" charset="0"/>
      <p:regular r:id="rId22"/>
      <p:bold r:id="rId23"/>
      <p:italic r:id="rId24"/>
      <p:boldItalic r:id="rId2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2024-05-24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2024-05-24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2024-05-24</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2024-05-24</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2024-05-24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2024-05-24</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2024-05-24</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2024-05-24</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2024-05-24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2024-05-24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2024-05-24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2024-05-24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2024-05-24</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2024-05-24</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2024-05-24</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2024-05-24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2024-05-24</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2024-05-24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2024-05-24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2024-05-24</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2024-05-24</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2024-05-24</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B3B96-95DA-3484-1C1E-D33A106A6E1F}"/>
              </a:ext>
            </a:extLst>
          </p:cNvPr>
          <p:cNvSpPr>
            <a:spLocks noGrp="1"/>
          </p:cNvSpPr>
          <p:nvPr>
            <p:ph type="ctrTitle"/>
          </p:nvPr>
        </p:nvSpPr>
        <p:spPr>
          <a:xfrm>
            <a:off x="112241" y="3251241"/>
            <a:ext cx="11967518" cy="1654175"/>
          </a:xfrm>
        </p:spPr>
        <p:txBody>
          <a:bodyPr/>
          <a:lstStyle/>
          <a:p>
            <a:r>
              <a:rPr lang="en-US" altLang="zh-CN" sz="3200" dirty="0">
                <a:latin typeface="CMU Serif" panose="02000603000000000000" pitchFamily="2" charset="0"/>
                <a:ea typeface="CMU Serif" panose="02000603000000000000" pitchFamily="2" charset="0"/>
                <a:cs typeface="CMU Serif" panose="02000603000000000000" pitchFamily="2" charset="0"/>
              </a:rPr>
              <a:t>Project of EQ2341 Pattern Recognition and Machine Learning,</a:t>
            </a:r>
            <a:br>
              <a:rPr lang="en-US" altLang="zh-CN" sz="3200" dirty="0">
                <a:latin typeface="CMU Serif" panose="02000603000000000000" pitchFamily="2" charset="0"/>
                <a:ea typeface="CMU Serif" panose="02000603000000000000" pitchFamily="2" charset="0"/>
                <a:cs typeface="CMU Serif" panose="02000603000000000000" pitchFamily="2" charset="0"/>
              </a:rPr>
            </a:br>
            <a:r>
              <a:rPr lang="en-US" altLang="zh-CN" sz="3200" dirty="0">
                <a:latin typeface="CMU Serif" panose="02000603000000000000" pitchFamily="2" charset="0"/>
                <a:ea typeface="CMU Serif" panose="02000603000000000000" pitchFamily="2" charset="0"/>
                <a:cs typeface="CMU Serif" panose="02000603000000000000" pitchFamily="2" charset="0"/>
              </a:rPr>
              <a:t>Human Activity Recognition</a:t>
            </a:r>
            <a:endParaRPr lang="zh-CN" altLang="en-US" sz="32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809FF4D7-3163-2E5B-D98D-D582D6E76E3A}"/>
              </a:ext>
            </a:extLst>
          </p:cNvPr>
          <p:cNvSpPr txBox="1">
            <a:spLocks/>
          </p:cNvSpPr>
          <p:nvPr/>
        </p:nvSpPr>
        <p:spPr>
          <a:xfrm>
            <a:off x="2011695" y="5039560"/>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solidFill>
                  <a:schemeClr val="bg1"/>
                </a:solidFill>
                <a:latin typeface="CMU Serif" panose="02000603000000000000" pitchFamily="2" charset="0"/>
                <a:ea typeface="CMU Serif" panose="02000603000000000000" pitchFamily="2" charset="0"/>
                <a:cs typeface="CMU Serif" panose="02000603000000000000" pitchFamily="2" charset="0"/>
              </a:rPr>
              <a:t>Boyue</a:t>
            </a:r>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 Jiang</a:t>
            </a:r>
            <a:endParaRPr lang="zh-CN" altLang="en-US" dirty="0">
              <a:solidFill>
                <a:schemeClr val="bg1"/>
              </a:solidFill>
              <a:latin typeface="CMU Serif" panose="02000603000000000000" pitchFamily="2" charset="0"/>
              <a:cs typeface="CMU Serif" panose="02000603000000000000" pitchFamily="2" charset="0"/>
            </a:endParaRPr>
          </a:p>
        </p:txBody>
      </p:sp>
      <p:sp>
        <p:nvSpPr>
          <p:cNvPr id="6" name="副标题 2">
            <a:extLst>
              <a:ext uri="{FF2B5EF4-FFF2-40B4-BE49-F238E27FC236}">
                <a16:creationId xmlns:a16="http://schemas.microsoft.com/office/drawing/2014/main" id="{81F69D38-9874-9C26-22C5-BE1B841A31C1}"/>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i="1" dirty="0">
                <a:latin typeface="CMU Serif" panose="02000603000000000000" pitchFamily="2" charset="0"/>
                <a:ea typeface="CMU Serif" panose="02000603000000000000" pitchFamily="2" charset="0"/>
                <a:cs typeface="CMU Serif" panose="02000603000000000000" pitchFamily="2" charset="0"/>
              </a:rPr>
              <a:t>ziyuey@kth.se</a:t>
            </a:r>
            <a:r>
              <a:rPr lang="en-US" altLang="zh-CN" sz="1800" i="1" dirty="0"/>
              <a:t>		</a:t>
            </a:r>
            <a:r>
              <a:rPr lang="en-US" altLang="zh-CN" i="1" dirty="0">
                <a:latin typeface="CMU Serif" panose="02000603000000000000" pitchFamily="2" charset="0"/>
                <a:ea typeface="CMU Serif" panose="02000603000000000000" pitchFamily="2" charset="0"/>
                <a:cs typeface="CMU Serif" panose="02000603000000000000" pitchFamily="2" charset="0"/>
              </a:rPr>
              <a:t>boyue@kth.se</a:t>
            </a:r>
            <a:endParaRPr lang="zh-CN" altLang="en-US" i="1"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Prediction using HMM</a:t>
            </a:r>
            <a:endParaRPr lang="zh-CN" altLang="en-US" dirty="0"/>
          </a:p>
        </p:txBody>
      </p:sp>
      <p:pic>
        <p:nvPicPr>
          <p:cNvPr id="5" name="图片 4" descr="形状&#10;&#10;低可信度描述已自动生成">
            <a:extLst>
              <a:ext uri="{FF2B5EF4-FFF2-40B4-BE49-F238E27FC236}">
                <a16:creationId xmlns:a16="http://schemas.microsoft.com/office/drawing/2014/main" id="{ED0A9E52-5918-122F-98F1-9BCB5886C114}"/>
              </a:ext>
            </a:extLst>
          </p:cNvPr>
          <p:cNvPicPr>
            <a:picLocks noChangeAspect="1"/>
          </p:cNvPicPr>
          <p:nvPr/>
        </p:nvPicPr>
        <p:blipFill>
          <a:blip r:embed="rId2"/>
          <a:stretch>
            <a:fillRect/>
          </a:stretch>
        </p:blipFill>
        <p:spPr>
          <a:xfrm>
            <a:off x="158101" y="0"/>
            <a:ext cx="9698081" cy="6858000"/>
          </a:xfrm>
          <a:prstGeom prst="rect">
            <a:avLst/>
          </a:prstGeom>
        </p:spPr>
      </p:pic>
    </p:spTree>
    <p:extLst>
      <p:ext uri="{BB962C8B-B14F-4D97-AF65-F5344CB8AC3E}">
        <p14:creationId xmlns:p14="http://schemas.microsoft.com/office/powerpoint/2010/main" val="274065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5" name="图片 4" descr="图片包含 桌子, 许多, 华美, 一群&#10;&#10;描述已自动生成">
            <a:extLst>
              <a:ext uri="{FF2B5EF4-FFF2-40B4-BE49-F238E27FC236}">
                <a16:creationId xmlns:a16="http://schemas.microsoft.com/office/drawing/2014/main" id="{62EF2CAD-5E4C-BFEE-DF85-75ACD9BB3B7D}"/>
              </a:ext>
            </a:extLst>
          </p:cNvPr>
          <p:cNvPicPr>
            <a:picLocks noChangeAspect="1"/>
          </p:cNvPicPr>
          <p:nvPr/>
        </p:nvPicPr>
        <p:blipFill>
          <a:blip r:embed="rId2"/>
          <a:stretch>
            <a:fillRect/>
          </a:stretch>
        </p:blipFill>
        <p:spPr>
          <a:xfrm>
            <a:off x="1619896" y="1215209"/>
            <a:ext cx="8952206" cy="5371323"/>
          </a:xfrm>
          <a:prstGeom prst="rect">
            <a:avLst/>
          </a:prstGeom>
        </p:spPr>
      </p:pic>
    </p:spTree>
    <p:extLst>
      <p:ext uri="{BB962C8B-B14F-4D97-AF65-F5344CB8AC3E}">
        <p14:creationId xmlns:p14="http://schemas.microsoft.com/office/powerpoint/2010/main" val="232602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9" name="图片 8" descr="图表&#10;&#10;描述已自动生成">
            <a:extLst>
              <a:ext uri="{FF2B5EF4-FFF2-40B4-BE49-F238E27FC236}">
                <a16:creationId xmlns:a16="http://schemas.microsoft.com/office/drawing/2014/main" id="{9D1441F4-7655-64EE-59AB-7EF1D4863BEF}"/>
              </a:ext>
            </a:extLst>
          </p:cNvPr>
          <p:cNvPicPr>
            <a:picLocks noChangeAspect="1"/>
          </p:cNvPicPr>
          <p:nvPr/>
        </p:nvPicPr>
        <p:blipFill>
          <a:blip r:embed="rId2"/>
          <a:stretch>
            <a:fillRect/>
          </a:stretch>
        </p:blipFill>
        <p:spPr>
          <a:xfrm>
            <a:off x="1619399" y="1229132"/>
            <a:ext cx="8953200" cy="5371919"/>
          </a:xfrm>
          <a:prstGeom prst="rect">
            <a:avLst/>
          </a:prstGeom>
        </p:spPr>
      </p:pic>
    </p:spTree>
    <p:extLst>
      <p:ext uri="{BB962C8B-B14F-4D97-AF65-F5344CB8AC3E}">
        <p14:creationId xmlns:p14="http://schemas.microsoft.com/office/powerpoint/2010/main" val="371303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635DA48-9FB3-41EC-8D9F-ED43BD06AA93}"/>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sp>
        <p:nvSpPr>
          <p:cNvPr id="5" name="文本框 4">
            <a:extLst>
              <a:ext uri="{FF2B5EF4-FFF2-40B4-BE49-F238E27FC236}">
                <a16:creationId xmlns:a16="http://schemas.microsoft.com/office/drawing/2014/main" id="{0E607E03-3C63-EE30-DE40-FE8D87C3334C}"/>
              </a:ext>
            </a:extLst>
          </p:cNvPr>
          <p:cNvSpPr txBox="1"/>
          <p:nvPr/>
        </p:nvSpPr>
        <p:spPr>
          <a:xfrm>
            <a:off x="434788" y="2126920"/>
            <a:ext cx="5951495"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record three additional test data, during which the recorder stays in the same activity for a long time period.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These data are randomly clipped into small pieces of various lengths, and labeled.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Approximately 321 samples per class.</a:t>
            </a:r>
          </a:p>
        </p:txBody>
      </p:sp>
      <p:pic>
        <p:nvPicPr>
          <p:cNvPr id="7" name="图片 6" descr="图表, 折线图, 直方图&#10;&#10;描述已自动生成">
            <a:extLst>
              <a:ext uri="{FF2B5EF4-FFF2-40B4-BE49-F238E27FC236}">
                <a16:creationId xmlns:a16="http://schemas.microsoft.com/office/drawing/2014/main" id="{761252E2-46C0-BF30-D155-54896E755D00}"/>
              </a:ext>
            </a:extLst>
          </p:cNvPr>
          <p:cNvPicPr>
            <a:picLocks noChangeAspect="1"/>
          </p:cNvPicPr>
          <p:nvPr/>
        </p:nvPicPr>
        <p:blipFill>
          <a:blip r:embed="rId2"/>
          <a:stretch>
            <a:fillRect/>
          </a:stretch>
        </p:blipFill>
        <p:spPr>
          <a:xfrm>
            <a:off x="6386283" y="1536621"/>
            <a:ext cx="5486411" cy="4227585"/>
          </a:xfrm>
          <a:prstGeom prst="rect">
            <a:avLst/>
          </a:prstGeom>
        </p:spPr>
      </p:pic>
    </p:spTree>
    <p:extLst>
      <p:ext uri="{BB962C8B-B14F-4D97-AF65-F5344CB8AC3E}">
        <p14:creationId xmlns:p14="http://schemas.microsoft.com/office/powerpoint/2010/main" val="27390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9C57FD9-A8B9-CDA4-C45B-9EDD99244C06}"/>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pic>
        <p:nvPicPr>
          <p:cNvPr id="16" name="图片 15" descr="图表, 树状图&#10;&#10;描述已自动生成">
            <a:extLst>
              <a:ext uri="{FF2B5EF4-FFF2-40B4-BE49-F238E27FC236}">
                <a16:creationId xmlns:a16="http://schemas.microsoft.com/office/drawing/2014/main" id="{AF12A2AE-C276-D4FC-3679-DD0D2963B759}"/>
              </a:ext>
            </a:extLst>
          </p:cNvPr>
          <p:cNvPicPr>
            <a:picLocks noChangeAspect="1"/>
          </p:cNvPicPr>
          <p:nvPr/>
        </p:nvPicPr>
        <p:blipFill rotWithShape="1">
          <a:blip r:embed="rId2"/>
          <a:srcRect l="6025" t="-731" r="13783" b="8802"/>
          <a:stretch/>
        </p:blipFill>
        <p:spPr>
          <a:xfrm>
            <a:off x="3070972" y="1309657"/>
            <a:ext cx="6050056" cy="5548343"/>
          </a:xfrm>
          <a:prstGeom prst="rect">
            <a:avLst/>
          </a:prstGeom>
        </p:spPr>
      </p:pic>
    </p:spTree>
    <p:extLst>
      <p:ext uri="{BB962C8B-B14F-4D97-AF65-F5344CB8AC3E}">
        <p14:creationId xmlns:p14="http://schemas.microsoft.com/office/powerpoint/2010/main" val="397704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063DAEF-59C9-429A-583A-89DE854421B0}"/>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
        <p:nvSpPr>
          <p:cNvPr id="6" name="文本框 5">
            <a:extLst>
              <a:ext uri="{FF2B5EF4-FFF2-40B4-BE49-F238E27FC236}">
                <a16:creationId xmlns:a16="http://schemas.microsoft.com/office/drawing/2014/main" id="{9E0506E9-ABD5-C093-0EF3-47D4750D8277}"/>
              </a:ext>
            </a:extLst>
          </p:cNvPr>
          <p:cNvSpPr txBox="1"/>
          <p:nvPr/>
        </p:nvSpPr>
        <p:spPr>
          <a:xfrm>
            <a:off x="600868" y="1451847"/>
            <a:ext cx="4993108" cy="4001095"/>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good:</a:t>
            </a:r>
          </a:p>
          <a:p>
            <a:pPr marL="285750" indent="-285750">
              <a:buFont typeface="Arial" panose="020B0604020202020204" pitchFamily="34" charset="0"/>
              <a:buChar char="•"/>
            </a:pPr>
            <a:endParaRPr lang="en-US" altLang="zh-CN" dirty="0">
              <a:solidFill>
                <a:srgbClr val="00B0F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rPr>
              <a:t>Very simple model (48 trainable params), fast training with satisfactory performance.</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which is time-saving.</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it is easy for us to conduct some “supervision”. By choosing the initial parameters properly, we can control which hidden state should correspond to the type human activity that we want.</a:t>
            </a: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文本框 7">
            <a:extLst>
              <a:ext uri="{FF2B5EF4-FFF2-40B4-BE49-F238E27FC236}">
                <a16:creationId xmlns:a16="http://schemas.microsoft.com/office/drawing/2014/main" id="{A26AEAB9-3E9E-378E-04EB-C5F6B771B16B}"/>
              </a:ext>
            </a:extLst>
          </p:cNvPr>
          <p:cNvSpPr txBox="1"/>
          <p:nvPr/>
        </p:nvSpPr>
        <p:spPr>
          <a:xfrm>
            <a:off x="6036610" y="1451847"/>
            <a:ext cx="6094878" cy="4031873"/>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not good, or can be improved:</a:t>
            </a:r>
          </a:p>
          <a:p>
            <a:endParaRPr lang="en-US" altLang="zh-CN" sz="20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Training data i</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nvolves 5 out of 6 possible state changes, missing 1 [</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rPr>
              <a:t>standing</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 This might result in some of transition probabilities in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A</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 approaches to 0 after training.</a:t>
            </a:r>
            <a:endPar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Only use a single train sequence will always (in the author’s opinion) have the problem that the probability of one of the initial state converges to 1 with other two equals to 0, after training, i.e., [1 0 0], [0 1 0] or [0 0 1].</a:t>
            </a: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The ill-conditioned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q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and</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 A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might cause some problems.</a:t>
            </a:r>
            <a:endParaRPr lang="zh-CN" altLang="en-US" i="1" dirty="0"/>
          </a:p>
        </p:txBody>
      </p:sp>
    </p:spTree>
    <p:extLst>
      <p:ext uri="{BB962C8B-B14F-4D97-AF65-F5344CB8AC3E}">
        <p14:creationId xmlns:p14="http://schemas.microsoft.com/office/powerpoint/2010/main" val="37798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2721440D-CB13-0683-A24D-0C810A707AD5}"/>
              </a:ext>
            </a:extLst>
          </p:cNvPr>
          <p:cNvPicPr>
            <a:picLocks noChangeAspect="1"/>
          </p:cNvPicPr>
          <p:nvPr/>
        </p:nvPicPr>
        <p:blipFill>
          <a:blip r:embed="rId2"/>
          <a:stretch>
            <a:fillRect/>
          </a:stretch>
        </p:blipFill>
        <p:spPr>
          <a:xfrm>
            <a:off x="3765177" y="920452"/>
            <a:ext cx="8361827" cy="5017096"/>
          </a:xfrm>
          <a:prstGeom prst="rect">
            <a:avLst/>
          </a:prstGeom>
        </p:spPr>
      </p:pic>
      <p:pic>
        <p:nvPicPr>
          <p:cNvPr id="9" name="图片 8">
            <a:extLst>
              <a:ext uri="{FF2B5EF4-FFF2-40B4-BE49-F238E27FC236}">
                <a16:creationId xmlns:a16="http://schemas.microsoft.com/office/drawing/2014/main" id="{64EBC96C-B1F3-B97D-B339-2E1F6F8A3A58}"/>
              </a:ext>
            </a:extLst>
          </p:cNvPr>
          <p:cNvPicPr>
            <a:picLocks noChangeAspect="1"/>
          </p:cNvPicPr>
          <p:nvPr/>
        </p:nvPicPr>
        <p:blipFill>
          <a:blip r:embed="rId3"/>
          <a:stretch>
            <a:fillRect/>
          </a:stretch>
        </p:blipFill>
        <p:spPr>
          <a:xfrm>
            <a:off x="573857" y="4733159"/>
            <a:ext cx="3191320" cy="1219370"/>
          </a:xfrm>
          <a:prstGeom prst="rect">
            <a:avLst/>
          </a:prstGeom>
        </p:spPr>
      </p:pic>
      <p:sp>
        <p:nvSpPr>
          <p:cNvPr id="10" name="文本框 9">
            <a:extLst>
              <a:ext uri="{FF2B5EF4-FFF2-40B4-BE49-F238E27FC236}">
                <a16:creationId xmlns:a16="http://schemas.microsoft.com/office/drawing/2014/main" id="{0E44AB11-0593-275E-630E-4427FC6A53D4}"/>
              </a:ext>
            </a:extLst>
          </p:cNvPr>
          <p:cNvSpPr txBox="1"/>
          <p:nvPr/>
        </p:nvSpPr>
        <p:spPr>
          <a:xfrm>
            <a:off x="146030" y="1434082"/>
            <a:ext cx="4389875" cy="3908762"/>
          </a:xfrm>
          <a:prstGeom prst="rect">
            <a:avLst/>
          </a:prstGeom>
          <a:noFill/>
        </p:spPr>
        <p:txBody>
          <a:bodyPr wrap="square" rtlCol="0">
            <a:spAutoFit/>
          </a:bodyPr>
          <a:lstStyle/>
          <a:p>
            <a:pPr indent="-285750">
              <a:buFont typeface="Arial" panose="020B0604020202020204" pitchFamily="34" charset="0"/>
              <a:buChar char="•"/>
            </a:pPr>
            <a:r>
              <a:rPr lang="en-US" altLang="zh-CN" sz="2000" dirty="0">
                <a:latin typeface="CMU Serif" panose="02000603000000000000" pitchFamily="2" charset="0"/>
                <a:ea typeface="CMU Serif" panose="02000603000000000000" pitchFamily="2" charset="0"/>
                <a:cs typeface="CMU Serif" panose="02000603000000000000" pitchFamily="2" charset="0"/>
              </a:rPr>
              <a:t>Training data starts with “Standing”, then “Walking”. If I want the trained HMM to have the following mappings:</a:t>
            </a:r>
          </a:p>
          <a:p>
            <a:pPr indent="-285750">
              <a:buFont typeface="Arial" panose="020B0604020202020204" pitchFamily="34" charset="0"/>
              <a:buChar char="•"/>
            </a:pP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Standing </a:t>
            </a:r>
            <a:r>
              <a:rPr lang="en-US" altLang="zh-CN" sz="2000" dirty="0">
                <a:latin typeface="CMU Serif" panose="02000603000000000000" pitchFamily="2" charset="0"/>
                <a:ea typeface="CMU Serif" panose="02000603000000000000" pitchFamily="2" charset="0"/>
                <a:cs typeface="CMU Serif" panose="02000603000000000000" pitchFamily="2" charset="0"/>
              </a:rPr>
              <a:t> State 3 </a:t>
            </a:r>
            <a:endPar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Walking  State 1</a:t>
            </a: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 </a:t>
            </a:r>
            <a:r>
              <a:rPr lang="en-US" altLang="zh-CN" sz="2000" dirty="0">
                <a:latin typeface="CMU Serif" panose="02000603000000000000" pitchFamily="2" charset="0"/>
                <a:ea typeface="CMU Serif" panose="02000603000000000000" pitchFamily="2" charset="0"/>
                <a:cs typeface="CMU Serif" panose="02000603000000000000" pitchFamily="2" charset="0"/>
              </a:rPr>
              <a:t> </a:t>
            </a: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a:t>
            </a:r>
          </a:p>
          <a:p>
            <a:b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b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I could initialize the params as:</a:t>
            </a: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p:sp>
        <p:nvSpPr>
          <p:cNvPr id="11" name="标题 4">
            <a:extLst>
              <a:ext uri="{FF2B5EF4-FFF2-40B4-BE49-F238E27FC236}">
                <a16:creationId xmlns:a16="http://schemas.microsoft.com/office/drawing/2014/main" id="{09F3534A-008C-680B-DBC4-84854054A56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Tree>
    <p:extLst>
      <p:ext uri="{BB962C8B-B14F-4D97-AF65-F5344CB8AC3E}">
        <p14:creationId xmlns:p14="http://schemas.microsoft.com/office/powerpoint/2010/main" val="37072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ADEA42-B7C3-576E-DCC9-FD124FA30F43}"/>
              </a:ext>
            </a:extLst>
          </p:cNvPr>
          <p:cNvSpPr txBox="1"/>
          <p:nvPr/>
        </p:nvSpPr>
        <p:spPr>
          <a:xfrm>
            <a:off x="7594277" y="3290091"/>
            <a:ext cx="4509710"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Use trained HMM to predict the hidden states of a “Running” Sample. As you can see, the first two predicted states at the very start is not state 3, due to the ill-conditioned parameters.</a:t>
            </a:r>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p:txBody>
      </p:sp>
      <p:pic>
        <p:nvPicPr>
          <p:cNvPr id="11" name="图片 10">
            <a:extLst>
              <a:ext uri="{FF2B5EF4-FFF2-40B4-BE49-F238E27FC236}">
                <a16:creationId xmlns:a16="http://schemas.microsoft.com/office/drawing/2014/main" id="{D347B150-8461-6E28-8C5F-513A4B22DC49}"/>
              </a:ext>
            </a:extLst>
          </p:cNvPr>
          <p:cNvPicPr>
            <a:picLocks noChangeAspect="1"/>
          </p:cNvPicPr>
          <p:nvPr/>
        </p:nvPicPr>
        <p:blipFill>
          <a:blip r:embed="rId2"/>
          <a:stretch>
            <a:fillRect/>
          </a:stretch>
        </p:blipFill>
        <p:spPr>
          <a:xfrm>
            <a:off x="8174261" y="520921"/>
            <a:ext cx="3229426" cy="2619741"/>
          </a:xfrm>
          <a:prstGeom prst="rect">
            <a:avLst/>
          </a:prstGeom>
        </p:spPr>
      </p:pic>
      <p:pic>
        <p:nvPicPr>
          <p:cNvPr id="14" name="图片 13" descr="图表, 折线图&#10;&#10;描述已自动生成">
            <a:extLst>
              <a:ext uri="{FF2B5EF4-FFF2-40B4-BE49-F238E27FC236}">
                <a16:creationId xmlns:a16="http://schemas.microsoft.com/office/drawing/2014/main" id="{94FB3011-FB3E-EBA7-248B-AD754464A101}"/>
              </a:ext>
            </a:extLst>
          </p:cNvPr>
          <p:cNvPicPr>
            <a:picLocks noChangeAspect="1"/>
          </p:cNvPicPr>
          <p:nvPr/>
        </p:nvPicPr>
        <p:blipFill>
          <a:blip r:embed="rId3"/>
          <a:stretch>
            <a:fillRect/>
          </a:stretch>
        </p:blipFill>
        <p:spPr>
          <a:xfrm>
            <a:off x="0" y="1508758"/>
            <a:ext cx="7660346" cy="4596207"/>
          </a:xfrm>
          <a:prstGeom prst="rect">
            <a:avLst/>
          </a:prstGeom>
        </p:spPr>
      </p:pic>
      <p:sp>
        <p:nvSpPr>
          <p:cNvPr id="15" name="标题 4">
            <a:extLst>
              <a:ext uri="{FF2B5EF4-FFF2-40B4-BE49-F238E27FC236}">
                <a16:creationId xmlns:a16="http://schemas.microsoft.com/office/drawing/2014/main" id="{D22D4B3D-2FBB-D2A9-950D-2218F93441EA}"/>
              </a:ext>
            </a:extLst>
          </p:cNvPr>
          <p:cNvSpPr txBox="1">
            <a:spLocks/>
          </p:cNvSpPr>
          <p:nvPr/>
        </p:nvSpPr>
        <p:spPr>
          <a:xfrm>
            <a:off x="1113724" y="371492"/>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ltLang="zh-CN" dirty="0"/>
              <a:t>Analysis</a:t>
            </a:r>
            <a:endParaRPr lang="zh-CN" altLang="en-US" dirty="0"/>
          </a:p>
        </p:txBody>
      </p:sp>
    </p:spTree>
    <p:extLst>
      <p:ext uri="{BB962C8B-B14F-4D97-AF65-F5344CB8AC3E}">
        <p14:creationId xmlns:p14="http://schemas.microsoft.com/office/powerpoint/2010/main" val="38026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e linear acceleration along X, Y, and Z axes in m/s2 - Simulink">
            <a:extLst>
              <a:ext uri="{FF2B5EF4-FFF2-40B4-BE49-F238E27FC236}">
                <a16:creationId xmlns:a16="http://schemas.microsoft.com/office/drawing/2014/main" id="{9FB156BF-9AEF-32BF-F930-7CC61B58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54" y="1967163"/>
            <a:ext cx="3943851" cy="39438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CC7DF6D-505E-4C97-7BF2-D572106C7F8C}"/>
              </a:ext>
            </a:extLst>
          </p:cNvPr>
          <p:cNvSpPr>
            <a:spLocks noGrp="1"/>
          </p:cNvSpPr>
          <p:nvPr>
            <p:ph type="title"/>
          </p:nvPr>
        </p:nvSpPr>
        <p:spPr>
          <a:xfrm>
            <a:off x="600868" y="391784"/>
            <a:ext cx="10990263" cy="568412"/>
          </a:xfrm>
        </p:spPr>
        <p:txBody>
          <a:bodyPr/>
          <a:lstStyle/>
          <a:p>
            <a:pPr algn="r"/>
            <a:r>
              <a:rPr lang="en-US" altLang="zh-CN" dirty="0"/>
              <a:t>Task Description</a:t>
            </a:r>
            <a:endParaRPr lang="zh-CN" altLang="en-US" dirty="0"/>
          </a:p>
        </p:txBody>
      </p:sp>
      <p:sp>
        <p:nvSpPr>
          <p:cNvPr id="6" name="文本框 5">
            <a:extLst>
              <a:ext uri="{FF2B5EF4-FFF2-40B4-BE49-F238E27FC236}">
                <a16:creationId xmlns:a16="http://schemas.microsoft.com/office/drawing/2014/main" id="{D529C24A-0F3C-85C8-9E4D-F2B8424E4F4C}"/>
              </a:ext>
            </a:extLst>
          </p:cNvPr>
          <p:cNvSpPr txBox="1"/>
          <p:nvPr/>
        </p:nvSpPr>
        <p:spPr>
          <a:xfrm>
            <a:off x="5173580" y="2230928"/>
            <a:ext cx="6653463" cy="3416320"/>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Using 3-axis accelerometer inside a smart phone, record the accelerations of three different activities (standing, walking and running) over time.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a machine learning model that can tell whether a given observed accelerometer data sequence comes from standing, walking or running.</a:t>
            </a:r>
          </a:p>
        </p:txBody>
      </p:sp>
    </p:spTree>
    <p:extLst>
      <p:ext uri="{BB962C8B-B14F-4D97-AF65-F5344CB8AC3E}">
        <p14:creationId xmlns:p14="http://schemas.microsoft.com/office/powerpoint/2010/main" val="19785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Methodology</a:t>
            </a:r>
            <a:endParaRPr lang="zh-CN" altLang="en-US" dirty="0"/>
          </a:p>
        </p:txBody>
      </p:sp>
      <p:sp>
        <p:nvSpPr>
          <p:cNvPr id="2" name="文本框 1">
            <a:extLst>
              <a:ext uri="{FF2B5EF4-FFF2-40B4-BE49-F238E27FC236}">
                <a16:creationId xmlns:a16="http://schemas.microsoft.com/office/drawing/2014/main" id="{9F51E337-1003-A13B-DDF8-A75CEDE3E515}"/>
              </a:ext>
            </a:extLst>
          </p:cNvPr>
          <p:cNvSpPr txBox="1"/>
          <p:nvPr/>
        </p:nvSpPr>
        <p:spPr>
          <a:xfrm>
            <a:off x="600868" y="1624587"/>
            <a:ext cx="11399921" cy="452431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Regard the accelerometer measurement sequence as the output of a Hidden Markov Source. The source has 3 hidden states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dirty="0">
                <a:latin typeface="CMU Serif" panose="02000603000000000000" pitchFamily="2" charset="0"/>
                <a:ea typeface="CMU Serif" panose="02000603000000000000" pitchFamily="2" charset="0"/>
                <a:cs typeface="CMU Serif" panose="02000603000000000000" pitchFamily="2" charset="0"/>
              </a:rPr>
              <a:t>=1,2,3), each state corresponds to a type of human activity.</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Model the emission distributions of the 3 hidden states as Gaussian distributions.</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the Hidden Markov Model with (pre-processed) training data and      Expectation-Maximization algorithm. The trained HMM can predict the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hidden</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state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sequence</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of</a:t>
            </a:r>
            <a:r>
              <a:rPr lang="zh-CN" altLang="en-US" sz="2400" dirty="0">
                <a:latin typeface="CMU Serif" panose="02000603000000000000" pitchFamily="2" charset="0"/>
                <a:ea typeface="CMU Serif" panose="02000603000000000000" pitchFamily="2" charset="0"/>
                <a:cs typeface="CMU Serif" panose="02000603000000000000" pitchFamily="2" charset="0"/>
              </a:rPr>
              <a:t> </a:t>
            </a:r>
            <a:r>
              <a:rPr lang="en-US" altLang="zh-CN" sz="2400" dirty="0">
                <a:latin typeface="CMU Serif" panose="02000603000000000000" pitchFamily="2" charset="0"/>
                <a:ea typeface="CMU Serif" panose="02000603000000000000" pitchFamily="2" charset="0"/>
                <a:cs typeface="CMU Serif" panose="02000603000000000000" pitchFamily="2" charset="0"/>
              </a:rPr>
              <a:t>given test data.</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Validate the performance of the trained HMM on test data that is independent of training</a:t>
            </a:r>
          </a:p>
        </p:txBody>
      </p:sp>
    </p:spTree>
    <p:extLst>
      <p:ext uri="{BB962C8B-B14F-4D97-AF65-F5344CB8AC3E}">
        <p14:creationId xmlns:p14="http://schemas.microsoft.com/office/powerpoint/2010/main" val="43467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5" name="图片 4">
            <a:extLst>
              <a:ext uri="{FF2B5EF4-FFF2-40B4-BE49-F238E27FC236}">
                <a16:creationId xmlns:a16="http://schemas.microsoft.com/office/drawing/2014/main" id="{DC178768-7860-7615-F2F6-AC8C3392AB71}"/>
              </a:ext>
            </a:extLst>
          </p:cNvPr>
          <p:cNvPicPr>
            <a:picLocks noChangeAspect="1"/>
          </p:cNvPicPr>
          <p:nvPr/>
        </p:nvPicPr>
        <p:blipFill>
          <a:blip r:embed="rId2"/>
          <a:stretch>
            <a:fillRect/>
          </a:stretch>
        </p:blipFill>
        <p:spPr>
          <a:xfrm>
            <a:off x="1131414" y="1186166"/>
            <a:ext cx="9929169" cy="537120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8778E150-B28A-05CA-5B9F-993C2EA19B6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8" name="图片 7">
            <a:extLst>
              <a:ext uri="{FF2B5EF4-FFF2-40B4-BE49-F238E27FC236}">
                <a16:creationId xmlns:a16="http://schemas.microsoft.com/office/drawing/2014/main" id="{FAEE1555-E4A8-39DE-844A-AA9A31EF413F}"/>
              </a:ext>
            </a:extLst>
          </p:cNvPr>
          <p:cNvPicPr>
            <a:picLocks noChangeAspect="1"/>
          </p:cNvPicPr>
          <p:nvPr/>
        </p:nvPicPr>
        <p:blipFill>
          <a:blip r:embed="rId2"/>
          <a:stretch>
            <a:fillRect/>
          </a:stretch>
        </p:blipFill>
        <p:spPr>
          <a:xfrm>
            <a:off x="649074" y="960196"/>
            <a:ext cx="5913864" cy="5468353"/>
          </a:xfrm>
          <a:prstGeom prst="rect">
            <a:avLst/>
          </a:prstGeom>
        </p:spPr>
      </p:pic>
      <p:sp>
        <p:nvSpPr>
          <p:cNvPr id="9" name="文本框 8">
            <a:extLst>
              <a:ext uri="{FF2B5EF4-FFF2-40B4-BE49-F238E27FC236}">
                <a16:creationId xmlns:a16="http://schemas.microsoft.com/office/drawing/2014/main" id="{91AAE4F9-A641-C1EC-129C-CF36373E84C5}"/>
              </a:ext>
            </a:extLst>
          </p:cNvPr>
          <p:cNvSpPr txBox="1"/>
          <p:nvPr/>
        </p:nvSpPr>
        <p:spPr>
          <a:xfrm>
            <a:off x="6689270" y="1720840"/>
            <a:ext cx="5258088" cy="3785652"/>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Training data are recorded outdoors, test data are recorded inside gym.</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When recording, the phone is parallel to the ground and points to the direction of human movement.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For training data: Shape (3, 6699), in a single .csv file. </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6984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D87DD93C-BAE5-67A8-7761-B28B81BFC9AF}"/>
              </a:ext>
            </a:extLst>
          </p:cNvPr>
          <p:cNvSpPr>
            <a:spLocks noGrp="1"/>
          </p:cNvSpPr>
          <p:nvPr>
            <p:ph type="title"/>
          </p:nvPr>
        </p:nvSpPr>
        <p:spPr>
          <a:xfrm>
            <a:off x="600868" y="391784"/>
            <a:ext cx="10990263" cy="568412"/>
          </a:xfrm>
        </p:spPr>
        <p:txBody>
          <a:bodyPr/>
          <a:lstStyle/>
          <a:p>
            <a:pPr algn="r"/>
            <a:r>
              <a:rPr lang="en-US" altLang="zh-CN" dirty="0"/>
              <a:t>Data Pre-processing</a:t>
            </a:r>
            <a:endParaRPr lang="zh-CN" altLang="en-US" dirty="0"/>
          </a:p>
        </p:txBody>
      </p:sp>
      <p:sp>
        <p:nvSpPr>
          <p:cNvPr id="5" name="文本框 4">
            <a:extLst>
              <a:ext uri="{FF2B5EF4-FFF2-40B4-BE49-F238E27FC236}">
                <a16:creationId xmlns:a16="http://schemas.microsoft.com/office/drawing/2014/main" id="{3BE54596-D869-54E8-6189-0995E9F7E510}"/>
              </a:ext>
            </a:extLst>
          </p:cNvPr>
          <p:cNvSpPr txBox="1"/>
          <p:nvPr/>
        </p:nvSpPr>
        <p:spPr>
          <a:xfrm>
            <a:off x="600868" y="1751484"/>
            <a:ext cx="5258088" cy="46166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Moving Average, </a:t>
            </a:r>
            <a:r>
              <a:rPr lang="en-US" altLang="zh-CN" sz="2400" dirty="0" err="1">
                <a:latin typeface="CMU Serif" panose="02000603000000000000" pitchFamily="2" charset="0"/>
                <a:ea typeface="CMU Serif" panose="02000603000000000000" pitchFamily="2" charset="0"/>
                <a:cs typeface="CMU Serif" panose="02000603000000000000" pitchFamily="2" charset="0"/>
              </a:rPr>
              <a:t>window_size</a:t>
            </a:r>
            <a:r>
              <a:rPr lang="en-US" altLang="zh-CN" sz="2400" dirty="0">
                <a:latin typeface="CMU Serif" panose="02000603000000000000" pitchFamily="2" charset="0"/>
                <a:ea typeface="CMU Serif" panose="02000603000000000000" pitchFamily="2" charset="0"/>
                <a:cs typeface="CMU Serif" panose="02000603000000000000" pitchFamily="2" charset="0"/>
              </a:rPr>
              <a:t>=5</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pic>
        <p:nvPicPr>
          <p:cNvPr id="8" name="图片 7" descr="图表, 直方图&#10;&#10;描述已自动生成">
            <a:extLst>
              <a:ext uri="{FF2B5EF4-FFF2-40B4-BE49-F238E27FC236}">
                <a16:creationId xmlns:a16="http://schemas.microsoft.com/office/drawing/2014/main" id="{D7BB950F-0F87-21B3-A64D-951DD12F2D71}"/>
              </a:ext>
            </a:extLst>
          </p:cNvPr>
          <p:cNvPicPr>
            <a:picLocks noChangeAspect="1"/>
          </p:cNvPicPr>
          <p:nvPr/>
        </p:nvPicPr>
        <p:blipFill>
          <a:blip r:embed="rId2"/>
          <a:stretch>
            <a:fillRect/>
          </a:stretch>
        </p:blipFill>
        <p:spPr>
          <a:xfrm>
            <a:off x="6286675" y="2749927"/>
            <a:ext cx="5905325" cy="3194495"/>
          </a:xfrm>
          <a:prstGeom prst="rect">
            <a:avLst/>
          </a:prstGeom>
        </p:spPr>
      </p:pic>
      <p:pic>
        <p:nvPicPr>
          <p:cNvPr id="11" name="图片 10" descr="图表, 直方图&#10;&#10;描述已自动生成">
            <a:extLst>
              <a:ext uri="{FF2B5EF4-FFF2-40B4-BE49-F238E27FC236}">
                <a16:creationId xmlns:a16="http://schemas.microsoft.com/office/drawing/2014/main" id="{0AEBDDCD-A58C-5F86-3FE6-87C5E986721F}"/>
              </a:ext>
            </a:extLst>
          </p:cNvPr>
          <p:cNvPicPr>
            <a:picLocks noChangeAspect="1"/>
          </p:cNvPicPr>
          <p:nvPr/>
        </p:nvPicPr>
        <p:blipFill>
          <a:blip r:embed="rId3"/>
          <a:stretch>
            <a:fillRect/>
          </a:stretch>
        </p:blipFill>
        <p:spPr>
          <a:xfrm>
            <a:off x="0" y="2749927"/>
            <a:ext cx="5797046" cy="3135922"/>
          </a:xfrm>
          <a:prstGeom prst="rect">
            <a:avLst/>
          </a:prstGeom>
        </p:spPr>
      </p:pic>
    </p:spTree>
    <p:extLst>
      <p:ext uri="{BB962C8B-B14F-4D97-AF65-F5344CB8AC3E}">
        <p14:creationId xmlns:p14="http://schemas.microsoft.com/office/powerpoint/2010/main" val="4517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320091CE-A20E-4D13-C808-0E75256CB98F}"/>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pic>
        <p:nvPicPr>
          <p:cNvPr id="5" name="图片 4" descr="形状&#10;&#10;低可信度描述已自动生成">
            <a:extLst>
              <a:ext uri="{FF2B5EF4-FFF2-40B4-BE49-F238E27FC236}">
                <a16:creationId xmlns:a16="http://schemas.microsoft.com/office/drawing/2014/main" id="{897EAE49-E89F-EF8C-C50F-2213BF8A92D1}"/>
              </a:ext>
            </a:extLst>
          </p:cNvPr>
          <p:cNvPicPr>
            <a:picLocks noChangeAspect="1"/>
          </p:cNvPicPr>
          <p:nvPr/>
        </p:nvPicPr>
        <p:blipFill>
          <a:blip r:embed="rId2"/>
          <a:stretch>
            <a:fillRect/>
          </a:stretch>
        </p:blipFill>
        <p:spPr>
          <a:xfrm>
            <a:off x="326543" y="0"/>
            <a:ext cx="9698081" cy="6858000"/>
          </a:xfrm>
          <a:prstGeom prst="rect">
            <a:avLst/>
          </a:prstGeom>
        </p:spPr>
      </p:pic>
    </p:spTree>
    <p:extLst>
      <p:ext uri="{BB962C8B-B14F-4D97-AF65-F5344CB8AC3E}">
        <p14:creationId xmlns:p14="http://schemas.microsoft.com/office/powerpoint/2010/main" val="20418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3F5F872-0BF5-DCB6-2A8B-C1B3683A3FFC}"/>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sp>
        <p:nvSpPr>
          <p:cNvPr id="6" name="文本框 5">
            <a:extLst>
              <a:ext uri="{FF2B5EF4-FFF2-40B4-BE49-F238E27FC236}">
                <a16:creationId xmlns:a16="http://schemas.microsoft.com/office/drawing/2014/main" id="{AAE1AB72-6C69-38A1-C6E1-F0A1F1229CB1}"/>
              </a:ext>
            </a:extLst>
          </p:cNvPr>
          <p:cNvSpPr txBox="1"/>
          <p:nvPr/>
        </p:nvSpPr>
        <p:spPr>
          <a:xfrm>
            <a:off x="0" y="1090698"/>
            <a:ext cx="3922295"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Parameter Initialization:</a:t>
            </a:r>
            <a:endParaRPr lang="zh-CN" altLang="en-US" sz="2400" dirty="0">
              <a:latin typeface="CMU Serif" panose="02000603000000000000" pitchFamily="2" charset="0"/>
              <a:cs typeface="CMU Serif" panose="02000603000000000000" pitchFamily="2" charset="0"/>
            </a:endParaRPr>
          </a:p>
        </p:txBody>
      </p:sp>
      <p:pic>
        <p:nvPicPr>
          <p:cNvPr id="8" name="图片 7">
            <a:extLst>
              <a:ext uri="{FF2B5EF4-FFF2-40B4-BE49-F238E27FC236}">
                <a16:creationId xmlns:a16="http://schemas.microsoft.com/office/drawing/2014/main" id="{4B0480EA-2164-4C67-C958-53FC4D1B31B3}"/>
              </a:ext>
            </a:extLst>
          </p:cNvPr>
          <p:cNvPicPr>
            <a:picLocks noChangeAspect="1"/>
          </p:cNvPicPr>
          <p:nvPr/>
        </p:nvPicPr>
        <p:blipFill>
          <a:blip r:embed="rId2"/>
          <a:stretch>
            <a:fillRect/>
          </a:stretch>
        </p:blipFill>
        <p:spPr>
          <a:xfrm>
            <a:off x="400380" y="2152711"/>
            <a:ext cx="5173899" cy="3707282"/>
          </a:xfrm>
          <a:prstGeom prst="rect">
            <a:avLst/>
          </a:prstGeom>
        </p:spPr>
      </p:pic>
      <p:sp>
        <p:nvSpPr>
          <p:cNvPr id="9" name="文本框 8">
            <a:extLst>
              <a:ext uri="{FF2B5EF4-FFF2-40B4-BE49-F238E27FC236}">
                <a16:creationId xmlns:a16="http://schemas.microsoft.com/office/drawing/2014/main" id="{4B0AA17C-4416-772A-F2A8-C126611DE849}"/>
              </a:ext>
            </a:extLst>
          </p:cNvPr>
          <p:cNvSpPr txBox="1"/>
          <p:nvPr/>
        </p:nvSpPr>
        <p:spPr>
          <a:xfrm>
            <a:off x="5730689" y="1090698"/>
            <a:ext cx="52962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Trained Parameters (Epoch=30):</a:t>
            </a:r>
            <a:endParaRPr lang="zh-CN" altLang="en-US" sz="2400" dirty="0">
              <a:latin typeface="CMU Serif" panose="02000603000000000000" pitchFamily="2" charset="0"/>
              <a:cs typeface="CMU Serif" panose="02000603000000000000" pitchFamily="2" charset="0"/>
            </a:endParaRPr>
          </a:p>
        </p:txBody>
      </p:sp>
      <p:pic>
        <p:nvPicPr>
          <p:cNvPr id="10" name="图片 9">
            <a:extLst>
              <a:ext uri="{FF2B5EF4-FFF2-40B4-BE49-F238E27FC236}">
                <a16:creationId xmlns:a16="http://schemas.microsoft.com/office/drawing/2014/main" id="{B8598FDC-8956-8DD1-A7D4-6FCD0EBEF009}"/>
              </a:ext>
            </a:extLst>
          </p:cNvPr>
          <p:cNvPicPr>
            <a:picLocks noChangeAspect="1"/>
          </p:cNvPicPr>
          <p:nvPr/>
        </p:nvPicPr>
        <p:blipFill>
          <a:blip r:embed="rId3"/>
          <a:stretch>
            <a:fillRect/>
          </a:stretch>
        </p:blipFill>
        <p:spPr>
          <a:xfrm>
            <a:off x="6331982" y="1682863"/>
            <a:ext cx="4576806" cy="4646979"/>
          </a:xfrm>
          <a:prstGeom prst="rect">
            <a:avLst/>
          </a:prstGeom>
        </p:spPr>
      </p:pic>
    </p:spTree>
    <p:extLst>
      <p:ext uri="{BB962C8B-B14F-4D97-AF65-F5344CB8AC3E}">
        <p14:creationId xmlns:p14="http://schemas.microsoft.com/office/powerpoint/2010/main" val="410941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645FFB38-2A34-49FF-FE42-2945BBE49D4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Train HMM</a:t>
            </a:r>
            <a:endParaRPr lang="zh-CN" altLang="en-US" dirty="0"/>
          </a:p>
        </p:txBody>
      </p:sp>
      <p:pic>
        <p:nvPicPr>
          <p:cNvPr id="7" name="图片 6" descr="图表&#10;&#10;描述已自动生成">
            <a:extLst>
              <a:ext uri="{FF2B5EF4-FFF2-40B4-BE49-F238E27FC236}">
                <a16:creationId xmlns:a16="http://schemas.microsoft.com/office/drawing/2014/main" id="{8538FECA-D3D5-289D-9182-979BA419BF7B}"/>
              </a:ext>
            </a:extLst>
          </p:cNvPr>
          <p:cNvPicPr>
            <a:picLocks noChangeAspect="1"/>
          </p:cNvPicPr>
          <p:nvPr/>
        </p:nvPicPr>
        <p:blipFill>
          <a:blip r:embed="rId2"/>
          <a:stretch>
            <a:fillRect/>
          </a:stretch>
        </p:blipFill>
        <p:spPr>
          <a:xfrm>
            <a:off x="66173" y="1388482"/>
            <a:ext cx="7884568" cy="4730741"/>
          </a:xfrm>
          <a:prstGeom prst="rect">
            <a:avLst/>
          </a:prstGeom>
        </p:spPr>
      </p:pic>
      <p:sp>
        <p:nvSpPr>
          <p:cNvPr id="8" name="文本框 7">
            <a:extLst>
              <a:ext uri="{FF2B5EF4-FFF2-40B4-BE49-F238E27FC236}">
                <a16:creationId xmlns:a16="http://schemas.microsoft.com/office/drawing/2014/main" id="{B9145DCD-60F4-0C7C-A31F-7F28769C0702}"/>
              </a:ext>
            </a:extLst>
          </p:cNvPr>
          <p:cNvSpPr txBox="1"/>
          <p:nvPr/>
        </p:nvSpPr>
        <p:spPr>
          <a:xfrm>
            <a:off x="7537785" y="2274838"/>
            <a:ext cx="4509710" cy="2308324"/>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EM algorithm is unsupervised. </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In our case, the mappings are:</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rPr>
              <a:t>State 1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Standing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  Walking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3  Running</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550325648"/>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363</TotalTime>
  <Words>612</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Arial</vt:lpstr>
      <vt:lpstr>Calibri</vt:lpstr>
      <vt:lpstr>Figtree</vt:lpstr>
      <vt:lpstr>CMU Serif</vt:lpstr>
      <vt:lpstr>Office-tema</vt:lpstr>
      <vt:lpstr>Project of EQ2341 Pattern Recognition and Machine Learning, Human Activity Recognition</vt:lpstr>
      <vt:lpstr>Task Description</vt:lpstr>
      <vt:lpstr>Methodology</vt:lpstr>
      <vt:lpstr>Data Collection</vt:lpstr>
      <vt:lpstr>Data Collection</vt:lpstr>
      <vt:lpstr>Data Pre-processing</vt:lpstr>
      <vt:lpstr>Train HMM</vt:lpstr>
      <vt:lpstr>Train HMM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EQ2341 Pattern Recognition and Machine Learning, Human Activity Recognition</dc:title>
  <dc:creator>杨 子悦</dc:creator>
  <cp:lastModifiedBy>Ziyue Yang</cp:lastModifiedBy>
  <cp:revision>5</cp:revision>
  <dcterms:created xsi:type="dcterms:W3CDTF">2024-05-13T13:06:39Z</dcterms:created>
  <dcterms:modified xsi:type="dcterms:W3CDTF">2024-05-24T15:20:36Z</dcterms:modified>
</cp:coreProperties>
</file>